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E65CE-4CDA-45D7-B212-3135D2BDD761}" type="datetimeFigureOut">
              <a:rPr lang="en-ZA" smtClean="0"/>
              <a:t>2023/11/25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33B38-4233-4CF8-9CAE-C7DE0A69E6FE}" type="slidenum">
              <a:rPr lang="en-ZA" smtClean="0"/>
              <a:t>‹#›</a:t>
            </a:fld>
            <a:endParaRPr lang="en-ZA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34939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E65CE-4CDA-45D7-B212-3135D2BDD761}" type="datetimeFigureOut">
              <a:rPr lang="en-ZA" smtClean="0"/>
              <a:t>2023/11/25</a:t>
            </a:fld>
            <a:endParaRPr lang="en-Z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33B38-4233-4CF8-9CAE-C7DE0A69E6FE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0071301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E65CE-4CDA-45D7-B212-3135D2BDD761}" type="datetimeFigureOut">
              <a:rPr lang="en-ZA" smtClean="0"/>
              <a:t>2023/11/25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33B38-4233-4CF8-9CAE-C7DE0A69E6FE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9687901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E65CE-4CDA-45D7-B212-3135D2BDD761}" type="datetimeFigureOut">
              <a:rPr lang="en-ZA" smtClean="0"/>
              <a:t>2023/11/25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33B38-4233-4CF8-9CAE-C7DE0A69E6FE}" type="slidenum">
              <a:rPr lang="en-ZA" smtClean="0"/>
              <a:t>‹#›</a:t>
            </a:fld>
            <a:endParaRPr lang="en-ZA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38405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E65CE-4CDA-45D7-B212-3135D2BDD761}" type="datetimeFigureOut">
              <a:rPr lang="en-ZA" smtClean="0"/>
              <a:t>2023/11/25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33B38-4233-4CF8-9CAE-C7DE0A69E6FE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89663694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E65CE-4CDA-45D7-B212-3135D2BDD761}" type="datetimeFigureOut">
              <a:rPr lang="en-ZA" smtClean="0"/>
              <a:t>2023/11/25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33B38-4233-4CF8-9CAE-C7DE0A69E6FE}" type="slidenum">
              <a:rPr lang="en-ZA" smtClean="0"/>
              <a:t>‹#›</a:t>
            </a:fld>
            <a:endParaRPr lang="en-ZA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4027021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E65CE-4CDA-45D7-B212-3135D2BDD761}" type="datetimeFigureOut">
              <a:rPr lang="en-ZA" smtClean="0"/>
              <a:t>2023/11/25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33B38-4233-4CF8-9CAE-C7DE0A69E6FE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79558366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E65CE-4CDA-45D7-B212-3135D2BDD761}" type="datetimeFigureOut">
              <a:rPr lang="en-ZA" smtClean="0"/>
              <a:t>2023/11/25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33B38-4233-4CF8-9CAE-C7DE0A69E6FE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428277025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E65CE-4CDA-45D7-B212-3135D2BDD761}" type="datetimeFigureOut">
              <a:rPr lang="en-ZA" smtClean="0"/>
              <a:t>2023/11/25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33B38-4233-4CF8-9CAE-C7DE0A69E6FE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2423835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E65CE-4CDA-45D7-B212-3135D2BDD761}" type="datetimeFigureOut">
              <a:rPr lang="en-ZA" smtClean="0"/>
              <a:t>2023/11/25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33B38-4233-4CF8-9CAE-C7DE0A69E6FE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0430361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E65CE-4CDA-45D7-B212-3135D2BDD761}" type="datetimeFigureOut">
              <a:rPr lang="en-ZA" smtClean="0"/>
              <a:t>2023/11/25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33B38-4233-4CF8-9CAE-C7DE0A69E6FE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7275541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E65CE-4CDA-45D7-B212-3135D2BDD761}" type="datetimeFigureOut">
              <a:rPr lang="en-ZA" smtClean="0"/>
              <a:t>2023/11/25</a:t>
            </a:fld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33B38-4233-4CF8-9CAE-C7DE0A69E6FE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2047333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E65CE-4CDA-45D7-B212-3135D2BDD761}" type="datetimeFigureOut">
              <a:rPr lang="en-ZA" smtClean="0"/>
              <a:t>2023/11/25</a:t>
            </a:fld>
            <a:endParaRPr lang="en-Z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33B38-4233-4CF8-9CAE-C7DE0A69E6FE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8317936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E65CE-4CDA-45D7-B212-3135D2BDD761}" type="datetimeFigureOut">
              <a:rPr lang="en-ZA" smtClean="0"/>
              <a:t>2023/11/25</a:t>
            </a:fld>
            <a:endParaRPr lang="en-Z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33B38-4233-4CF8-9CAE-C7DE0A69E6FE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4933045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E65CE-4CDA-45D7-B212-3135D2BDD761}" type="datetimeFigureOut">
              <a:rPr lang="en-ZA" smtClean="0"/>
              <a:t>2023/11/25</a:t>
            </a:fld>
            <a:endParaRPr lang="en-Z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33B38-4233-4CF8-9CAE-C7DE0A69E6FE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6552145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E65CE-4CDA-45D7-B212-3135D2BDD761}" type="datetimeFigureOut">
              <a:rPr lang="en-ZA" smtClean="0"/>
              <a:t>2023/11/25</a:t>
            </a:fld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33B38-4233-4CF8-9CAE-C7DE0A69E6FE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6643367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E65CE-4CDA-45D7-B212-3135D2BDD761}" type="datetimeFigureOut">
              <a:rPr lang="en-ZA" smtClean="0"/>
              <a:t>2023/11/25</a:t>
            </a:fld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33B38-4233-4CF8-9CAE-C7DE0A69E6FE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1642258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E39E65CE-4CDA-45D7-B212-3135D2BDD761}" type="datetimeFigureOut">
              <a:rPr lang="en-ZA" smtClean="0"/>
              <a:t>2023/11/25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35033B38-4233-4CF8-9CAE-C7DE0A69E6FE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42065532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A675F33-98AF-4B83-A3BB-0780A23145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Digital business graph and charts">
            <a:extLst>
              <a:ext uri="{FF2B5EF4-FFF2-40B4-BE49-F238E27FC236}">
                <a16:creationId xmlns:a16="http://schemas.microsoft.com/office/drawing/2014/main" id="{99CB1835-BF4A-6EB0-7493-0453043414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l="13562" r="1549" b="1"/>
          <a:stretch/>
        </p:blipFill>
        <p:spPr>
          <a:xfrm>
            <a:off x="-3175" y="10"/>
            <a:ext cx="1219200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D6351B2-59B4-56B9-973A-7C34F738ED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>
            <a:normAutofit/>
          </a:bodyPr>
          <a:lstStyle/>
          <a:p>
            <a:r>
              <a:rPr lang="en-GB" sz="4400" b="1" i="0">
                <a:effectLst/>
                <a:latin typeface="Söhne"/>
              </a:rPr>
              <a:t>Advanced Algorithmic Trading in Cryptocurrencies</a:t>
            </a:r>
            <a:br>
              <a:rPr lang="en-GB" sz="4400" b="1" i="0">
                <a:effectLst/>
                <a:latin typeface="Söhne"/>
              </a:rPr>
            </a:br>
            <a:r>
              <a:rPr lang="en-GB" sz="4400" b="1" i="0">
                <a:effectLst/>
                <a:latin typeface="Söhne"/>
              </a:rPr>
              <a:t>(Leveraging LSTM Networks and Technical Analysis)</a:t>
            </a:r>
            <a:endParaRPr lang="en-ZA" sz="4400" b="1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500023-7C1C-B93C-0F60-5D30BB2F61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765100" cy="1947333"/>
          </a:xfrm>
        </p:spPr>
        <p:txBody>
          <a:bodyPr>
            <a:normAutofit/>
          </a:bodyPr>
          <a:lstStyle/>
          <a:p>
            <a:r>
              <a:rPr lang="en-GB" b="1" dirty="0">
                <a:solidFill>
                  <a:schemeClr val="tx1"/>
                </a:solidFill>
              </a:rPr>
              <a:t>Nkuna Hlulani Trevor</a:t>
            </a:r>
            <a:endParaRPr lang="en-ZA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3913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29448D9-8F1D-4CFE-93BA-E0272F0DBD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516F86-2AB6-64F4-BC32-7A3144D122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4487332"/>
            <a:ext cx="7543800" cy="1507067"/>
          </a:xfrm>
        </p:spPr>
        <p:txBody>
          <a:bodyPr>
            <a:normAutofit/>
          </a:bodyPr>
          <a:lstStyle/>
          <a:p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651662-B5AE-E8C2-6B21-F97F2733BF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1" y="685800"/>
            <a:ext cx="7493137" cy="3615267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chemeClr val="tx1"/>
                </a:solidFill>
                <a:effectLst/>
                <a:latin typeface="Söhne"/>
              </a:rPr>
              <a:t>Importance of algorithmic trading in today's market.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chemeClr val="tx1"/>
                </a:solidFill>
                <a:effectLst/>
                <a:latin typeface="Söhne"/>
              </a:rPr>
              <a:t>The growing relevance of cryptocurrencies.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chemeClr val="tx1"/>
                </a:solidFill>
                <a:effectLst/>
                <a:latin typeface="Söhne"/>
              </a:rPr>
              <a:t>Project's aim: Combining ML with technical analysis for crypto trading.</a:t>
            </a:r>
          </a:p>
          <a:p>
            <a:endParaRPr lang="en-ZA" dirty="0"/>
          </a:p>
        </p:txBody>
      </p:sp>
      <p:pic>
        <p:nvPicPr>
          <p:cNvPr id="7" name="Picture 6" descr="A chart with numbers and graphs&#10;&#10;Description automatically generated with medium confidence">
            <a:extLst>
              <a:ext uri="{FF2B5EF4-FFF2-40B4-BE49-F238E27FC236}">
                <a16:creationId xmlns:a16="http://schemas.microsoft.com/office/drawing/2014/main" id="{08F97851-1B73-7A09-025E-D88F00B54D6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09" r="16331"/>
          <a:stretch/>
        </p:blipFill>
        <p:spPr>
          <a:xfrm>
            <a:off x="8820603" y="10"/>
            <a:ext cx="3371397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94749DEA-AC6C-4834-A330-03A1796B89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0CBC5D1-BAF0-454E-9D7C-68370AA954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ABB9F45-32F7-4915-A94F-F1E34B32DE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4EA6F09-00FD-4C50-A2DF-D0B1CC4C9A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B8B975B-2618-4734-A401-FAB7451901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EF4B123-0577-4F10-986B-6BD86396AB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787287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F4E830A-06F9-4EAA-9E65-110CF2421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digital image of a head with a bitcoin symbol&#10;&#10;Description automatically generated">
            <a:extLst>
              <a:ext uri="{FF2B5EF4-FFF2-40B4-BE49-F238E27FC236}">
                <a16:creationId xmlns:a16="http://schemas.microsoft.com/office/drawing/2014/main" id="{3BADF2CC-9717-8C03-1C3F-43EE1FF6597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987" b="25763"/>
          <a:stretch/>
        </p:blipFill>
        <p:spPr>
          <a:xfrm>
            <a:off x="3174" y="10"/>
            <a:ext cx="1219200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66815CD-0721-87DC-2954-CF5A09766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</p:spPr>
        <p:txBody>
          <a:bodyPr>
            <a:normAutofit/>
          </a:bodyPr>
          <a:lstStyle/>
          <a:p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5627AD-73AA-C68B-4BE3-330739AED6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2" y="685800"/>
            <a:ext cx="8534400" cy="3615267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chemeClr val="tx1"/>
                </a:solidFill>
                <a:effectLst/>
                <a:latin typeface="Söhne"/>
              </a:rPr>
              <a:t>Data from Alpaca API for real-time market info.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chemeClr val="tx1"/>
                </a:solidFill>
                <a:effectLst/>
                <a:latin typeface="Söhne"/>
              </a:rPr>
              <a:t>Steps of preprocessing: Cleaning, normalization.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chemeClr val="tx1"/>
                </a:solidFill>
                <a:effectLst/>
                <a:latin typeface="Söhne"/>
              </a:rPr>
              <a:t>LSTM networks for learning market patterns.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chemeClr val="tx1"/>
                </a:solidFill>
                <a:effectLst/>
                <a:latin typeface="Söhne"/>
              </a:rPr>
              <a:t>Technical Indicators: MACD, RSI.</a:t>
            </a:r>
          </a:p>
          <a:p>
            <a:endParaRPr lang="en-ZA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83774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517DD-F401-8BCD-8813-7666918554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4487332"/>
            <a:ext cx="7350079" cy="1507067"/>
          </a:xfrm>
        </p:spPr>
        <p:txBody>
          <a:bodyPr>
            <a:normAutofit/>
          </a:bodyPr>
          <a:lstStyle/>
          <a:p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6C2A06-152A-EF88-7239-E5AEAD7E36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2" y="685800"/>
            <a:ext cx="7350079" cy="3615267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chemeClr val="tx1"/>
                </a:solidFill>
                <a:effectLst/>
                <a:latin typeface="Söhne"/>
              </a:rPr>
              <a:t>LSTM model structure.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chemeClr val="tx1"/>
                </a:solidFill>
                <a:effectLst/>
                <a:latin typeface="Söhne"/>
              </a:rPr>
              <a:t>Training and testing phases.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chemeClr val="tx1"/>
                </a:solidFill>
                <a:effectLst/>
                <a:latin typeface="Söhne"/>
              </a:rPr>
              <a:t>Sentiment analysis integration.</a:t>
            </a:r>
          </a:p>
          <a:p>
            <a:endParaRPr lang="en-ZA" dirty="0"/>
          </a:p>
        </p:txBody>
      </p:sp>
      <p:pic>
        <p:nvPicPr>
          <p:cNvPr id="5" name="Picture 4" descr="A computer generated image of a structure&#10;&#10;Description automatically generated with medium confidence">
            <a:extLst>
              <a:ext uri="{FF2B5EF4-FFF2-40B4-BE49-F238E27FC236}">
                <a16:creationId xmlns:a16="http://schemas.microsoft.com/office/drawing/2014/main" id="{16AFBC03-B7B4-C461-C95F-3217B2DBE7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70" r="9690" b="-1"/>
          <a:stretch/>
        </p:blipFill>
        <p:spPr>
          <a:xfrm>
            <a:off x="8314288" y="732999"/>
            <a:ext cx="3239538" cy="4334450"/>
          </a:xfrm>
          <a:custGeom>
            <a:avLst/>
            <a:gdLst/>
            <a:ahLst/>
            <a:cxnLst/>
            <a:rect l="l" t="t" r="r" b="b"/>
            <a:pathLst>
              <a:path w="3239538" h="4334450">
                <a:moveTo>
                  <a:pt x="322464" y="0"/>
                </a:moveTo>
                <a:lnTo>
                  <a:pt x="3239538" y="0"/>
                </a:lnTo>
                <a:lnTo>
                  <a:pt x="3239538" y="4011987"/>
                </a:lnTo>
                <a:lnTo>
                  <a:pt x="2917075" y="4334450"/>
                </a:lnTo>
                <a:lnTo>
                  <a:pt x="0" y="4334450"/>
                </a:lnTo>
                <a:lnTo>
                  <a:pt x="0" y="322464"/>
                </a:lnTo>
                <a:close/>
              </a:path>
            </a:pathLst>
          </a:custGeom>
          <a:ln w="15875">
            <a:solidFill>
              <a:srgbClr val="FFFFFF">
                <a:alpha val="40000"/>
              </a:srgbClr>
            </a:solidFill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6B975FEB-EB22-4265-87DB-98C8B1A03E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59517"/>
            <a:ext cx="2981858" cy="3208867"/>
            <a:chOff x="9206969" y="2963333"/>
            <a:chExt cx="2981858" cy="3208867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165F12FA-1912-4E22-A32D-0831ADB49A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3D85A33A-E141-4004-96FE-2B25852F78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CDBBF9A1-F02B-475F-8E25-E42F600534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C4E10861-F5C5-4FCE-BB8E-126306C8C7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9EE8BD36-DC78-4FAA-AC76-FF2D4FAD33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974032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F4E830A-06F9-4EAA-9E65-110CF2421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omputer screens with graphs and diagrams&#10;&#10;Description automatically generated with medium confidence">
            <a:extLst>
              <a:ext uri="{FF2B5EF4-FFF2-40B4-BE49-F238E27FC236}">
                <a16:creationId xmlns:a16="http://schemas.microsoft.com/office/drawing/2014/main" id="{BAC97711-90BB-8D96-5F26-32356F214ED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27" b="21623"/>
          <a:stretch/>
        </p:blipFill>
        <p:spPr>
          <a:xfrm>
            <a:off x="3174" y="10"/>
            <a:ext cx="1219200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61C0FE6-7137-EDC5-6738-9FDA7BAC7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</p:spPr>
        <p:txBody>
          <a:bodyPr>
            <a:normAutofit/>
          </a:bodyPr>
          <a:lstStyle/>
          <a:p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0329B3-281E-0A3A-5574-F7C5F9E789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2" y="685800"/>
            <a:ext cx="8534400" cy="3615267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b="0" i="0">
                <a:solidFill>
                  <a:schemeClr val="tx1"/>
                </a:solidFill>
                <a:effectLst/>
                <a:latin typeface="Söhne"/>
              </a:rPr>
              <a:t>Performance metrics of the LSTM model.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0" i="0">
                <a:solidFill>
                  <a:schemeClr val="tx1"/>
                </a:solidFill>
                <a:effectLst/>
                <a:latin typeface="Söhne"/>
              </a:rPr>
              <a:t>Strategy for backtesting.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0" i="0">
                <a:solidFill>
                  <a:schemeClr val="tx1"/>
                </a:solidFill>
                <a:effectLst/>
                <a:latin typeface="Söhne"/>
              </a:rPr>
              <a:t>Portfolio performance outcomes.</a:t>
            </a:r>
          </a:p>
          <a:p>
            <a:endParaRPr lang="en-ZA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66086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29448D9-8F1D-4CFE-93BA-E0272F0DBD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F65351-BD30-D3FA-A773-0BF63044ED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4487332"/>
            <a:ext cx="7543800" cy="1507067"/>
          </a:xfrm>
        </p:spPr>
        <p:txBody>
          <a:bodyPr>
            <a:normAutofit/>
          </a:bodyPr>
          <a:lstStyle/>
          <a:p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0AFA2E-B6C2-483C-B9A6-B5805087AB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1" y="685800"/>
            <a:ext cx="7493137" cy="3615267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chemeClr val="tx1"/>
                </a:solidFill>
                <a:effectLst/>
                <a:latin typeface="Söhne"/>
              </a:rPr>
              <a:t>Key insights from the model's performance.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chemeClr val="tx1"/>
                </a:solidFill>
                <a:effectLst/>
                <a:latin typeface="Söhne"/>
              </a:rPr>
              <a:t>Effectiveness of the trading strategy.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chemeClr val="tx1"/>
                </a:solidFill>
                <a:effectLst/>
                <a:latin typeface="Söhne"/>
              </a:rPr>
              <a:t>Challenges and limitations faced.</a:t>
            </a:r>
          </a:p>
          <a:p>
            <a:endParaRPr lang="en-ZA" dirty="0"/>
          </a:p>
        </p:txBody>
      </p:sp>
      <p:pic>
        <p:nvPicPr>
          <p:cNvPr id="5" name="Picture 4" descr="White bulbs with a yellow one standing out">
            <a:extLst>
              <a:ext uri="{FF2B5EF4-FFF2-40B4-BE49-F238E27FC236}">
                <a16:creationId xmlns:a16="http://schemas.microsoft.com/office/drawing/2014/main" id="{13DC7552-8FDA-0995-02BE-2397069FE8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658" r="41527" b="-1"/>
          <a:stretch/>
        </p:blipFill>
        <p:spPr>
          <a:xfrm>
            <a:off x="8820603" y="10"/>
            <a:ext cx="3371397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94749DEA-AC6C-4834-A330-03A1796B89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0CBC5D1-BAF0-454E-9D7C-68370AA954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8ABB9F45-32F7-4915-A94F-F1E34B32DE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4EA6F09-00FD-4C50-A2DF-D0B1CC4C9A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B8B975B-2618-4734-A401-FAB7451901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EF4B123-0577-4F10-986B-6BD86396AB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616966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AB8FFBB-0A2D-4D4C-B94B-320ABB349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omplex maths formulae on a blackboard">
            <a:extLst>
              <a:ext uri="{FF2B5EF4-FFF2-40B4-BE49-F238E27FC236}">
                <a16:creationId xmlns:a16="http://schemas.microsoft.com/office/drawing/2014/main" id="{A2168F08-FB96-5B58-28B7-D90AE4EF883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15000"/>
          </a:blip>
          <a:srcRect t="18208" b="473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5B139-C88F-D403-8C72-1555F91527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</p:spPr>
        <p:txBody>
          <a:bodyPr>
            <a:normAutofit/>
          </a:bodyPr>
          <a:lstStyle/>
          <a:p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8A8580-F0A1-5A46-F745-94D44D363E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2" y="685800"/>
            <a:ext cx="8534400" cy="3615267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chemeClr val="tx1"/>
                </a:solidFill>
                <a:effectLst/>
                <a:latin typeface="Söhne"/>
              </a:rPr>
              <a:t>Summary of findings.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chemeClr val="tx1"/>
                </a:solidFill>
                <a:effectLst/>
                <a:latin typeface="Söhne"/>
              </a:rPr>
              <a:t>Potential for future research.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chemeClr val="tx1"/>
                </a:solidFill>
                <a:effectLst/>
                <a:latin typeface="Söhne"/>
              </a:rPr>
              <a:t>Improvements and expansions</a:t>
            </a:r>
            <a:r>
              <a:rPr lang="en-GB" b="0" i="0" dirty="0">
                <a:effectLst/>
                <a:latin typeface="Söhne"/>
              </a:rPr>
              <a:t>.</a:t>
            </a:r>
          </a:p>
          <a:p>
            <a:endParaRPr lang="en-ZA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EC92BD4-3684-4A4A-84FF-704DCA7A3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BA388E6-4C14-4B9E-A26C-CCA504DAB3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E122466-428E-43AB-9AB9-02C82A3902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749A3CE-D685-4BD6-9E32-FECB9B95F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1C33F82-A690-4D10-9DF8-7B2B300FC2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C37F367-774B-4B76-82C0-09AA8E2D96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844169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F4E830A-06F9-4EAA-9E65-110CF2421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Question marks in a line and one question mark is lit">
            <a:extLst>
              <a:ext uri="{FF2B5EF4-FFF2-40B4-BE49-F238E27FC236}">
                <a16:creationId xmlns:a16="http://schemas.microsoft.com/office/drawing/2014/main" id="{8FE7B7FD-5448-205B-585B-58B7344AA1C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2056" b="13674"/>
          <a:stretch/>
        </p:blipFill>
        <p:spPr>
          <a:xfrm>
            <a:off x="3174" y="10"/>
            <a:ext cx="1219200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10AF483-1DFB-7115-5C4B-C234F7CD5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</p:spPr>
        <p:txBody>
          <a:bodyPr>
            <a:normAutofit/>
          </a:bodyPr>
          <a:lstStyle/>
          <a:p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B5CE5A-A024-42AC-8A3B-7095BB11D2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2" y="685800"/>
            <a:ext cx="8534400" cy="3615267"/>
          </a:xfrm>
        </p:spPr>
        <p:txBody>
          <a:bodyPr>
            <a:normAutofit/>
          </a:bodyPr>
          <a:lstStyle/>
          <a:p>
            <a:pPr algn="ctr"/>
            <a:r>
              <a:rPr lang="en-ZA" sz="4400" b="1" dirty="0">
                <a:solidFill>
                  <a:schemeClr val="tx1"/>
                </a:solidFill>
                <a:latin typeface="Söhne"/>
              </a:rPr>
              <a:t>Q</a:t>
            </a:r>
            <a:r>
              <a:rPr lang="en-ZA" sz="4400" b="1" i="0" dirty="0">
                <a:solidFill>
                  <a:schemeClr val="tx1"/>
                </a:solidFill>
                <a:effectLst/>
                <a:latin typeface="Söhne"/>
              </a:rPr>
              <a:t>uestions?</a:t>
            </a:r>
            <a:endParaRPr lang="en-ZA" sz="4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63308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ACA6826-032C-4799-B079-15DB2A6CBD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384F6B-5720-1701-DDC3-28518E37AD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</p:spPr>
        <p:txBody>
          <a:bodyPr>
            <a:normAutofit/>
          </a:bodyPr>
          <a:lstStyle/>
          <a:p>
            <a:r>
              <a:rPr lang="en-ZA" b="1" i="0" dirty="0">
                <a:effectLst/>
                <a:latin typeface="Söhne"/>
              </a:rPr>
              <a:t>Thank You!</a:t>
            </a:r>
            <a:br>
              <a:rPr lang="en-ZA" b="1" i="0" dirty="0">
                <a:effectLst/>
                <a:latin typeface="Söhne"/>
              </a:rPr>
            </a:br>
            <a:endParaRPr lang="en-Z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F006B4-DC35-DF4C-3855-DB4E1D24FB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2" y="685800"/>
            <a:ext cx="7201259" cy="3615267"/>
          </a:xfrm>
        </p:spPr>
        <p:txBody>
          <a:bodyPr>
            <a:normAutofit/>
          </a:bodyPr>
          <a:lstStyle/>
          <a:p>
            <a:endParaRPr lang="en-ZA" dirty="0"/>
          </a:p>
        </p:txBody>
      </p:sp>
      <p:pic>
        <p:nvPicPr>
          <p:cNvPr id="7" name="Graphic 6" descr="Handshake">
            <a:extLst>
              <a:ext uri="{FF2B5EF4-FFF2-40B4-BE49-F238E27FC236}">
                <a16:creationId xmlns:a16="http://schemas.microsoft.com/office/drawing/2014/main" id="{A63178A8-D828-2927-7C33-EE133285A4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19504" y="1054101"/>
            <a:ext cx="3185108" cy="3185108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DD58A807-BD0E-4B1D-A523-2F20E7FE26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33837"/>
            <a:ext cx="2981858" cy="3208867"/>
            <a:chOff x="9206969" y="2963333"/>
            <a:chExt cx="2981858" cy="3208867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C82FD88-0436-4D5C-B5A2-7B90191949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2706DBD-9DBD-49D6-80EB-C896096D2F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51C7442-3F0F-49E3-9389-D6B4BAE14A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BA614368-43A5-4794-BA71-09F8585F9F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3F42B96B-0C70-40CB-A027-175F2A165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47749107"/>
      </p:ext>
    </p:extLst>
  </p:cSld>
  <p:clrMapOvr>
    <a:masterClrMapping/>
  </p:clrMapOvr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28</TotalTime>
  <Words>139</Words>
  <Application>Microsoft Office PowerPoint</Application>
  <PresentationFormat>Widescreen</PresentationFormat>
  <Paragraphs>23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Century Gothic</vt:lpstr>
      <vt:lpstr>Söhne</vt:lpstr>
      <vt:lpstr>Wingdings 3</vt:lpstr>
      <vt:lpstr>Slice</vt:lpstr>
      <vt:lpstr>Advanced Algorithmic Trading in Cryptocurrencies (Leveraging LSTM Networks and Technical Analysis)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You!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Advanced Algorithmic Trading in Cryptocurrencies (Leveraging LSTM Networks and Technical Analysis)</dc:title>
  <dc:creator>H Nkuna</dc:creator>
  <cp:lastModifiedBy>H Nkuna</cp:lastModifiedBy>
  <cp:revision>2</cp:revision>
  <dcterms:created xsi:type="dcterms:W3CDTF">2023-11-24T21:07:32Z</dcterms:created>
  <dcterms:modified xsi:type="dcterms:W3CDTF">2023-11-24T22:25:30Z</dcterms:modified>
</cp:coreProperties>
</file>